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5C22BD-D2FC-4866-9FB0-976BC60B188C}">
  <a:tblStyle styleId="{035C22BD-D2FC-4866-9FB0-976BC60B18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deda944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deda944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deda944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deda944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65226f8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65226f8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df607d80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df607d80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dc1635c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dc1635c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de18fca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de18fc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dc1635c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dc1635c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deda9448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deda9448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deda944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deda944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dc1635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dc1635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df607d8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df607d8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c65226f8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c65226f8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dc1635cf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dc1635cf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c65226f8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c65226f8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dc1635c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dc1635c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dc1635c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dc1635c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de18fca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de18fca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c1635c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c1635c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dc1635c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dc1635c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dc1635cf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dc1635cf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c65226f8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c65226f8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dc1635cf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dc1635cf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dc1635cf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dc1635cf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deda944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deda944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dc1635c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dc1635c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dc1635cf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dc1635cf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dc1635cf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dc1635cf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c65226f8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c65226f8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c65226f8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c65226f8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c65226f8d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c65226f8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65226f8d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c65226f8d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deda944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deda944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65226f8d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65226f8d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deda944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deda944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de18fca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de18fca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c65226f8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c65226f8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c65226f8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c65226f8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c65226f8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c65226f8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c65226f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c65226f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dc1635cf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dc1635cf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dc1635cf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dc1635cf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rike.com/" TargetMode="External"/><Relationship Id="rId4" Type="http://schemas.openxmlformats.org/officeDocument/2006/relationships/hyperlink" Target="https://www.wrike.com/teams/project-management/" TargetMode="External"/><Relationship Id="rId5" Type="http://schemas.openxmlformats.org/officeDocument/2006/relationships/hyperlink" Target="https://www.wrike.com/compare/" TargetMode="External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Relationship Id="rId10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rike.com/compare/wrike-vs-asana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8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Relationship Id="rId10" Type="http://schemas.openxmlformats.org/officeDocument/2006/relationships/image" Target="../media/image37.png"/><Relationship Id="rId9" Type="http://schemas.openxmlformats.org/officeDocument/2006/relationships/image" Target="../media/image5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wrike.com/apps/" TargetMode="External"/><Relationship Id="rId4" Type="http://schemas.openxmlformats.org/officeDocument/2006/relationships/hyperlink" Target="https://www.wrike.com/apps/" TargetMode="External"/><Relationship Id="rId5" Type="http://schemas.openxmlformats.org/officeDocument/2006/relationships/hyperlink" Target="https://www.wrike.com/app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help.wrike.com/hc/en-us" TargetMode="External"/><Relationship Id="rId4" Type="http://schemas.openxmlformats.org/officeDocument/2006/relationships/hyperlink" Target="https://www.wrike.com/support-package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indmesh.com/glossary/what-is-project-manager" TargetMode="External"/><Relationship Id="rId4" Type="http://schemas.openxmlformats.org/officeDocument/2006/relationships/hyperlink" Target="http://www.mindmesh.com/glossary/what-is-centralized-planning" TargetMode="External"/><Relationship Id="rId5" Type="http://schemas.openxmlformats.org/officeDocument/2006/relationships/hyperlink" Target="http://www.mindmesh.com/glossary/what-is-centralized-planning" TargetMode="External"/><Relationship Id="rId6" Type="http://schemas.openxmlformats.org/officeDocument/2006/relationships/hyperlink" Target="http://www.mindmesh.com/glossary/what-is-centralized-planning" TargetMode="External"/><Relationship Id="rId7" Type="http://schemas.openxmlformats.org/officeDocument/2006/relationships/image" Target="../media/image4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35.png"/><Relationship Id="rId12" Type="http://schemas.openxmlformats.org/officeDocument/2006/relationships/image" Target="../media/image14.png"/><Relationship Id="rId9" Type="http://schemas.openxmlformats.org/officeDocument/2006/relationships/image" Target="../media/image49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0" y="335375"/>
            <a:ext cx="53505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9. Microsoft Project: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Powerful project management software from Microsoft.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Supports project planning, resource allocation, and timelines.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Offers Gantt charts and visual representations of project data.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Integrates with Microsoft Office and other Microsoft tools.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4679875" y="2571750"/>
            <a:ext cx="44640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10</a:t>
            </a:r>
            <a:r>
              <a:rPr lang="en-GB" sz="1600">
                <a:solidFill>
                  <a:schemeClr val="dk1"/>
                </a:solidFill>
              </a:rPr>
              <a:t>. </a:t>
            </a:r>
            <a:r>
              <a:rPr lang="en-GB" sz="1600">
                <a:solidFill>
                  <a:schemeClr val="dk1"/>
                </a:solidFill>
              </a:rPr>
              <a:t>ClickUp: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All-in-one project management and productivity platform.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Features, goal tracking, and time tracking.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Customizable views (lists, boards, Gantt) for flexible planning.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Integrates with numerous external apps and services.</a:t>
            </a:r>
            <a:endParaRPr sz="1600"/>
          </a:p>
        </p:txBody>
      </p:sp>
      <p:sp>
        <p:nvSpPr>
          <p:cNvPr id="128" name="Google Shape;128;p22"/>
          <p:cNvSpPr txBox="1"/>
          <p:nvPr/>
        </p:nvSpPr>
        <p:spPr>
          <a:xfrm>
            <a:off x="8776050" y="4844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716175" y="432050"/>
            <a:ext cx="7682700" cy="674700"/>
          </a:xfrm>
          <a:prstGeom prst="rect">
            <a:avLst/>
          </a:prstGeom>
          <a:solidFill>
            <a:srgbClr val="C9DAF8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3 PM Tools that we’ve chosen for comparison</a:t>
            </a:r>
            <a:endParaRPr sz="2900"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278600" y="1386225"/>
            <a:ext cx="44151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Wrike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Wrike</a:t>
            </a:r>
            <a:r>
              <a:rPr lang="en-GB" sz="1600">
                <a:solidFill>
                  <a:schemeClr val="dk1"/>
                </a:solidFill>
              </a:rPr>
              <a:t> is an award-winning</a:t>
            </a:r>
            <a:r>
              <a:rPr lang="en-GB" sz="1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work management platform</a:t>
            </a:r>
            <a:r>
              <a:rPr lang="en-GB" sz="1600">
                <a:solidFill>
                  <a:schemeClr val="dk1"/>
                </a:solidFill>
              </a:rPr>
              <a:t>, used by more than 20,000 companies and 2.4m people in over 140 countries.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With a suite of tools for everyone from project managers to marketing heads,</a:t>
            </a:r>
            <a:r>
              <a:rPr lang="en-GB" sz="1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Wrike</a:t>
            </a:r>
            <a:r>
              <a:rPr lang="en-GB" sz="1600">
                <a:solidFill>
                  <a:schemeClr val="dk1"/>
                </a:solidFill>
              </a:rPr>
              <a:t> is the first choice for teams, departments, and organizations in every industry and field.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050" y="1727388"/>
            <a:ext cx="4145502" cy="284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7869900" y="44646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r>
              <a:rPr lang="en-GB"/>
              <a:t>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311700" y="0"/>
            <a:ext cx="8520600" cy="13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Wrike Features: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623400" y="1750600"/>
            <a:ext cx="85206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Organized File Management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Collaborative Editing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Kanban &amp; Scrum Board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Time Tracking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Management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7869900" y="44646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" y="262775"/>
            <a:ext cx="8839201" cy="4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8675175" y="48354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00" y="152400"/>
            <a:ext cx="66532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26250" y="2171550"/>
            <a:ext cx="190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Gantt Chart</a:t>
            </a:r>
            <a:endParaRPr b="1" sz="2400"/>
          </a:p>
        </p:txBody>
      </p:sp>
      <p:sp>
        <p:nvSpPr>
          <p:cNvPr id="156" name="Google Shape;156;p26"/>
          <p:cNvSpPr txBox="1"/>
          <p:nvPr/>
        </p:nvSpPr>
        <p:spPr>
          <a:xfrm>
            <a:off x="8647675" y="48996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311700" y="247400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Wrike Kanban Boar</a:t>
            </a: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037900"/>
            <a:ext cx="78105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8739375" y="4844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311700" y="0"/>
            <a:ext cx="85206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Scrum Board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500"/>
            <a:ext cx="9144000" cy="42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8666000" y="48171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/>
        </p:nvSpPr>
        <p:spPr>
          <a:xfrm>
            <a:off x="1513025" y="15875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" name="Google Shape;176;p29"/>
          <p:cNvGraphicFramePr/>
          <p:nvPr/>
        </p:nvGraphicFramePr>
        <p:xfrm>
          <a:off x="874025" y="1169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Points of Comparison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Kanban board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Scrum board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Flow of work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Continuous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Time-boxed sprints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Task Management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Flexible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Planned within sprints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Roles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predicted roles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Scrum master, product owner, development team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Suitable for projects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Evolving projects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Well defined </a:t>
                      </a:r>
                      <a:r>
                        <a:rPr lang="en-GB"/>
                        <a:t>requirements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Columns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To-do,Work In-</a:t>
                      </a:r>
                      <a:r>
                        <a:rPr lang="en-GB"/>
                        <a:t>progress</a:t>
                      </a:r>
                      <a:r>
                        <a:rPr lang="en-GB"/>
                        <a:t>, Done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Backlog</a:t>
                      </a:r>
                      <a:r>
                        <a:rPr lang="en-GB"/>
                        <a:t>, In progress, verify, done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p29"/>
          <p:cNvSpPr txBox="1"/>
          <p:nvPr/>
        </p:nvSpPr>
        <p:spPr>
          <a:xfrm>
            <a:off x="12425" y="1697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Kanban vs Scrum Board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8592675" y="4853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311700" y="390650"/>
            <a:ext cx="85206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Wrike: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Enterprise-level project management capabilities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analytics and insights to calculate deliverables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Two-factor authentication support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of Wrike: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is difficult to navigate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apps have limited functionality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can be too expensive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8721025" y="48996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423575" y="214550"/>
            <a:ext cx="528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Pricing:</a:t>
            </a:r>
            <a:endParaRPr sz="32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7150"/>
            <a:ext cx="8839200" cy="292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20"/>
              <a:t>Group 2</a:t>
            </a:r>
            <a:endParaRPr b="1" sz="3020"/>
          </a:p>
        </p:txBody>
      </p:sp>
      <p:graphicFrame>
        <p:nvGraphicFramePr>
          <p:cNvPr id="60" name="Google Shape;60;p14"/>
          <p:cNvGraphicFramePr/>
          <p:nvPr/>
        </p:nvGraphicFramePr>
        <p:xfrm>
          <a:off x="952500" y="155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3619500"/>
                <a:gridCol w="3619500"/>
              </a:tblGrid>
              <a:tr h="42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ID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Rafiz Imtiaz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011183088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Tahmina Rahman Dipty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011183095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Imran Hossain Tushar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011171244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Rabeya Hossain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011171276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" name="Google Shape;61;p14"/>
          <p:cNvSpPr txBox="1"/>
          <p:nvPr/>
        </p:nvSpPr>
        <p:spPr>
          <a:xfrm>
            <a:off x="7869900" y="45408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>
            <a:off x="311700" y="744575"/>
            <a:ext cx="8520600" cy="7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80"/>
              <a:t>Users of Wrike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0" y="2037850"/>
            <a:ext cx="1642148" cy="53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825" y="2002050"/>
            <a:ext cx="1523500" cy="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075" y="2002050"/>
            <a:ext cx="1091500" cy="8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00" y="3817625"/>
            <a:ext cx="15235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7">
            <a:alphaModFix/>
          </a:blip>
          <a:srcRect b="-25817" l="0" r="0" t="0"/>
          <a:stretch/>
        </p:blipFill>
        <p:spPr>
          <a:xfrm>
            <a:off x="3151225" y="3841350"/>
            <a:ext cx="1367250" cy="8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6950" y="3817625"/>
            <a:ext cx="136725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2625" y="3817625"/>
            <a:ext cx="1345200" cy="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5325" y="2081802"/>
            <a:ext cx="1498875" cy="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8638525" y="4713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ctrTitle"/>
          </p:nvPr>
        </p:nvSpPr>
        <p:spPr>
          <a:xfrm>
            <a:off x="220550" y="703175"/>
            <a:ext cx="18369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00"/>
              <a:t> </a:t>
            </a:r>
            <a:r>
              <a:rPr b="1" lang="en-GB" sz="2800"/>
              <a:t>2. Asana</a:t>
            </a:r>
            <a:endParaRPr b="1" sz="2800"/>
          </a:p>
        </p:txBody>
      </p:sp>
      <p:sp>
        <p:nvSpPr>
          <p:cNvPr id="210" name="Google Shape;210;p33"/>
          <p:cNvSpPr txBox="1"/>
          <p:nvPr>
            <p:ph idx="1" type="subTitle"/>
          </p:nvPr>
        </p:nvSpPr>
        <p:spPr>
          <a:xfrm>
            <a:off x="311700" y="1315175"/>
            <a:ext cx="3503700" cy="32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Asana</a:t>
            </a:r>
            <a:r>
              <a:rPr lang="en-GB" sz="1800">
                <a:solidFill>
                  <a:schemeClr val="dk1"/>
                </a:solidFill>
              </a:rPr>
              <a:t> is one of the more popular project management software platforms available.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Built for businesses of many sizes, this multifaceted tool combines file storage, project roadmaps, dashboards, and more in one attractive inter</a:t>
            </a:r>
            <a:r>
              <a:rPr lang="en-GB" sz="1600">
                <a:solidFill>
                  <a:schemeClr val="dk1"/>
                </a:solidFill>
              </a:rPr>
              <a:t>face.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200" y="1315800"/>
            <a:ext cx="5023800" cy="25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Asana</a:t>
            </a:r>
            <a:r>
              <a:rPr b="1" lang="en-GB" sz="3200"/>
              <a:t> Features:</a:t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311700" y="1862075"/>
            <a:ext cx="6993300" cy="28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Prioritization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Comments and Conversations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Kanban-style Views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due dates to tasks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reminders and notifications as deadlines approach.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5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475"/>
            <a:ext cx="9144000" cy="44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0" y="0"/>
            <a:ext cx="88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Gantt Chart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1224025" y="2317825"/>
            <a:ext cx="33480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use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collaboration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Customizable views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25" y="468775"/>
            <a:ext cx="6145426" cy="15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804950" y="2317825"/>
            <a:ext cx="36981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time tracking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reporting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flexibility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ctrTitle"/>
          </p:nvPr>
        </p:nvSpPr>
        <p:spPr>
          <a:xfrm>
            <a:off x="311700" y="585975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880"/>
              <a:t>Users of Asana</a:t>
            </a:r>
            <a:endParaRPr b="1" sz="3880"/>
          </a:p>
        </p:txBody>
      </p:sp>
      <p:sp>
        <p:nvSpPr>
          <p:cNvPr id="241" name="Google Shape;241;p38"/>
          <p:cNvSpPr txBox="1"/>
          <p:nvPr>
            <p:ph idx="1" type="subTitle"/>
          </p:nvPr>
        </p:nvSpPr>
        <p:spPr>
          <a:xfrm>
            <a:off x="311700" y="1783950"/>
            <a:ext cx="8520600" cy="28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50" y="2057374"/>
            <a:ext cx="1157700" cy="5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625" y="2052350"/>
            <a:ext cx="1345200" cy="5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125" y="2052350"/>
            <a:ext cx="1476300" cy="5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4350" y="2079376"/>
            <a:ext cx="1260184" cy="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150" y="3508975"/>
            <a:ext cx="1345200" cy="5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8">
            <a:alphaModFix/>
          </a:blip>
          <a:srcRect b="0" l="0" r="-14995" t="0"/>
          <a:stretch/>
        </p:blipFill>
        <p:spPr>
          <a:xfrm>
            <a:off x="2834825" y="3508975"/>
            <a:ext cx="1424025" cy="5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3625" y="3507448"/>
            <a:ext cx="1345200" cy="57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2425" y="3478700"/>
            <a:ext cx="1424025" cy="5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ctrTitle"/>
          </p:nvPr>
        </p:nvSpPr>
        <p:spPr>
          <a:xfrm>
            <a:off x="311700" y="0"/>
            <a:ext cx="85206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/>
              <a:t>Pricing</a:t>
            </a:r>
            <a:endParaRPr/>
          </a:p>
        </p:txBody>
      </p:sp>
      <p:sp>
        <p:nvSpPr>
          <p:cNvPr id="255" name="Google Shape;255;p39"/>
          <p:cNvSpPr txBox="1"/>
          <p:nvPr>
            <p:ph idx="1" type="subTitle"/>
          </p:nvPr>
        </p:nvSpPr>
        <p:spPr>
          <a:xfrm>
            <a:off x="385050" y="637500"/>
            <a:ext cx="38067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-GB" sz="2400">
                <a:solidFill>
                  <a:srgbClr val="111111"/>
                </a:solidFill>
                <a:highlight>
                  <a:schemeClr val="lt1"/>
                </a:highlight>
              </a:rPr>
              <a:t>Wrike</a:t>
            </a:r>
            <a:r>
              <a:rPr lang="en-GB" sz="2400">
                <a:solidFill>
                  <a:srgbClr val="111111"/>
                </a:solidFill>
                <a:highlight>
                  <a:schemeClr val="lt1"/>
                </a:highlight>
              </a:rPr>
              <a:t> is right by trying out its 30-day free trial.</a:t>
            </a:r>
            <a:endParaRPr sz="2400"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-GB" sz="2400">
                <a:solidFill>
                  <a:srgbClr val="111111"/>
                </a:solidFill>
                <a:highlight>
                  <a:schemeClr val="lt1"/>
                </a:highlight>
              </a:rPr>
              <a:t>Paid plans start at $9.80 per month for 2-25 members and </a:t>
            </a:r>
            <a:r>
              <a:rPr lang="en-GB" sz="2400">
                <a:solidFill>
                  <a:srgbClr val="181F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$24.80 for 5-200 user for business purpose.</a:t>
            </a:r>
            <a:endParaRPr sz="2400">
              <a:solidFill>
                <a:srgbClr val="181F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chemeClr val="lt1"/>
              </a:highlight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8739375" y="4826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50" y="0"/>
            <a:ext cx="4804326" cy="48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ctrTitle"/>
          </p:nvPr>
        </p:nvSpPr>
        <p:spPr>
          <a:xfrm>
            <a:off x="259950" y="599000"/>
            <a:ext cx="2044500" cy="5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60">
                <a:latin typeface="Times New Roman"/>
                <a:ea typeface="Times New Roman"/>
                <a:cs typeface="Times New Roman"/>
                <a:sym typeface="Times New Roman"/>
              </a:rPr>
              <a:t>3. Teamwork</a:t>
            </a:r>
            <a:endParaRPr b="1" sz="24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40"/>
          <p:cNvSpPr txBox="1"/>
          <p:nvPr>
            <p:ph idx="1" type="subTitle"/>
          </p:nvPr>
        </p:nvSpPr>
        <p:spPr>
          <a:xfrm>
            <a:off x="311700" y="1133000"/>
            <a:ext cx="48708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Teamwork.com is the only project management platform built specifically for client work.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Teamwork's customers track and manage their projects with a suite of integrated solutions such as helpdesk, collaboration, knowledge sharing, and customer relationship management add-ons, enabling.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Teamwork.com to be the 'one-stop shop' solution for business owners.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00" y="2001526"/>
            <a:ext cx="3955725" cy="15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ctrTitle"/>
          </p:nvPr>
        </p:nvSpPr>
        <p:spPr>
          <a:xfrm>
            <a:off x="311700" y="744575"/>
            <a:ext cx="8520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/>
              <a:t>Teamwork</a:t>
            </a:r>
            <a:r>
              <a:rPr b="1" lang="en-GB" sz="3200"/>
              <a:t> Features:</a:t>
            </a:r>
            <a:endParaRPr/>
          </a:p>
        </p:txBody>
      </p:sp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311700" y="1914175"/>
            <a:ext cx="8520600" cy="30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Sharing and Document Management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Conferencing and Audio Calls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Notifications and Alerts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 and Permissions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and Commenting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process &amp; scheduling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8656850" y="47437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2083450" y="299500"/>
            <a:ext cx="5781600" cy="885600"/>
          </a:xfrm>
          <a:prstGeom prst="rect">
            <a:avLst/>
          </a:prstGeom>
          <a:solidFill>
            <a:srgbClr val="A4C2F4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Content</a:t>
            </a:r>
            <a:endParaRPr b="1" sz="4000"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1419350"/>
            <a:ext cx="85206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AutoNum type="arabicPeriod"/>
            </a:pPr>
            <a:r>
              <a:rPr lang="en-GB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Management Tools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                      </a:t>
            </a:r>
            <a:r>
              <a:rPr lang="en-GB" sz="209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-GB" sz="209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PM Tools 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	- Key features of PM tools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			- 10 popular PM tools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- Description of the tools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- 3 PM tools cross comparison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Pricing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Features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Pros &amp; Cons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Users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Our Project Management tool choosing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8181600" y="4384525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5" y="152400"/>
            <a:ext cx="85795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550"/>
            <a:ext cx="9144000" cy="4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880"/>
              <a:t>Use of Teamwork</a:t>
            </a:r>
            <a:endParaRPr/>
          </a:p>
        </p:txBody>
      </p:sp>
      <p:sp>
        <p:nvSpPr>
          <p:cNvPr id="287" name="Google Shape;287;p44"/>
          <p:cNvSpPr txBox="1"/>
          <p:nvPr>
            <p:ph idx="1" type="subTitle"/>
          </p:nvPr>
        </p:nvSpPr>
        <p:spPr>
          <a:xfrm>
            <a:off x="311700" y="1779500"/>
            <a:ext cx="8520600" cy="28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views include lists, tables, boards and Gantt.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over 350 tools.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Teamwork has a Google Chrome extension and Gmail add-on, allowing users to use the tool from their browser and create tasks via the Gmail app.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risk management features provide information about project risk probabilities.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management capability.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tracking capability is especially beneficial for contractors and location-independent teams</a:t>
            </a:r>
            <a:endParaRPr sz="16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ctrTitle"/>
          </p:nvPr>
        </p:nvSpPr>
        <p:spPr>
          <a:xfrm>
            <a:off x="311700" y="0"/>
            <a:ext cx="85206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Pricing</a:t>
            </a:r>
            <a:endParaRPr sz="3000"/>
          </a:p>
        </p:txBody>
      </p:sp>
      <p:sp>
        <p:nvSpPr>
          <p:cNvPr id="293" name="Google Shape;293;p45"/>
          <p:cNvSpPr txBox="1"/>
          <p:nvPr>
            <p:ph idx="1" type="subTitle"/>
          </p:nvPr>
        </p:nvSpPr>
        <p:spPr>
          <a:xfrm>
            <a:off x="311700" y="615200"/>
            <a:ext cx="88323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-GB" sz="2400">
                <a:solidFill>
                  <a:srgbClr val="111111"/>
                </a:solidFill>
                <a:highlight>
                  <a:schemeClr val="lt1"/>
                </a:highlight>
              </a:rPr>
              <a:t>Paid plans start at $5.99 per month per user, billed annually.</a:t>
            </a:r>
            <a:endParaRPr sz="2400"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-GB" sz="2400">
                <a:solidFill>
                  <a:srgbClr val="111111"/>
                </a:solidFill>
                <a:highlight>
                  <a:schemeClr val="lt1"/>
                </a:highlight>
              </a:rPr>
              <a:t>Teamwork is right for you by trying out its 30-day free trial.</a:t>
            </a:r>
            <a:endParaRPr sz="2400">
              <a:solidFill>
                <a:srgbClr val="111111"/>
              </a:solidFill>
              <a:highlight>
                <a:schemeClr val="lt1"/>
              </a:highlight>
            </a:endParaRPr>
          </a:p>
          <a:p>
            <a:pPr indent="0" lvl="0" marL="190500" marR="1905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65BB12"/>
              </a:highlight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11111"/>
              </a:solidFill>
              <a:highlight>
                <a:srgbClr val="F3F3F3"/>
              </a:highlight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8803550" y="48629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31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0" y="2268213"/>
            <a:ext cx="76200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ctrTitle"/>
          </p:nvPr>
        </p:nvSpPr>
        <p:spPr>
          <a:xfrm>
            <a:off x="311700" y="585975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880"/>
              <a:t>Users of Teamwork</a:t>
            </a:r>
            <a:endParaRPr b="1" sz="3880"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00" y="2233188"/>
            <a:ext cx="1711525" cy="6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688" y="2155050"/>
            <a:ext cx="1640700" cy="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125" y="2112413"/>
            <a:ext cx="1184975" cy="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2050" y="2071900"/>
            <a:ext cx="1419675" cy="9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4574" y="3831875"/>
            <a:ext cx="1711525" cy="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5675" y="3789250"/>
            <a:ext cx="1512425" cy="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375" y="3831883"/>
            <a:ext cx="1711525" cy="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8400" y="3906450"/>
            <a:ext cx="1419675" cy="5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47"/>
          <p:cNvGraphicFramePr/>
          <p:nvPr/>
        </p:nvGraphicFramePr>
        <p:xfrm>
          <a:off x="581400" y="49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2855650"/>
                <a:gridCol w="1521975"/>
                <a:gridCol w="1942325"/>
                <a:gridCol w="1739400"/>
              </a:tblGrid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Comparison by features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Wrike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Asana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Teamwork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Issue Tracking system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Document management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portfolio management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Workflow system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Budget management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 tracking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Resource management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Automation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48"/>
          <p:cNvGraphicFramePr/>
          <p:nvPr/>
        </p:nvGraphicFramePr>
        <p:xfrm>
          <a:off x="249350" y="105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1223775"/>
                <a:gridCol w="2864500"/>
                <a:gridCol w="2174325"/>
                <a:gridCol w="2382700"/>
              </a:tblGrid>
              <a:tr h="38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Comparison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highlight>
                            <a:srgbClr val="D0E0E3"/>
                          </a:highlight>
                        </a:rPr>
                        <a:t>Wrike</a:t>
                      </a:r>
                      <a:endParaRPr b="1" sz="1600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highlight>
                            <a:srgbClr val="D0E0E3"/>
                          </a:highlight>
                        </a:rPr>
                        <a:t>Asana</a:t>
                      </a:r>
                      <a:endParaRPr b="1" sz="1500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highlight>
                            <a:srgbClr val="D0E0E3"/>
                          </a:highlight>
                        </a:rPr>
                        <a:t>Teamwork</a:t>
                      </a:r>
                      <a:endParaRPr b="1" sz="1500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6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Pricing Plan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 - $0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- $9.80 per user/month (billed annually)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- $24.80 per user/month (billed annually)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Enterprise - Custom pricing for large teams (billed annually)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Pinnacle - Custom pricing for teams with complex needs.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●"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Basic - $0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●"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Premium - $13.49 per user/month (billed monthly)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●"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- $30.49 per user/month (billed monthly)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●"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Enterprise - Custom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Forever - $0 (for 2 projects and up to 5 users)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Deliver - $10/user/month billed annually (or $12.50/user/month when billed monthly).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Grow - $18/user/month billed annually (or $22.50/user/month when billed monthly).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20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Customers 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a Capterra rating of  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4.3/5</a:t>
                      </a:r>
                      <a:r>
                        <a:rPr b="1" lang="en-GB">
                          <a:solidFill>
                            <a:schemeClr val="dk1"/>
                          </a:solidFill>
                          <a:highlight>
                            <a:srgbClr val="9FC5E8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(2,400+ customers).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a Capterra rating of </a:t>
                      </a:r>
                      <a:r>
                        <a:rPr b="1"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4.5/5 </a:t>
                      </a:r>
                      <a:r>
                        <a:rPr lang="en-GB">
                          <a:highlight>
                            <a:schemeClr val="lt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(12,000+ customers).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has arating of </a:t>
                      </a:r>
                      <a:r>
                        <a:rPr b="1"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4.5/5</a:t>
                      </a:r>
                      <a:r>
                        <a:rPr lang="en-GB">
                          <a:highlight>
                            <a:schemeClr val="lt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</a:t>
                      </a: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(816+ customers).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9" name="Google Shape;319;p48"/>
          <p:cNvSpPr txBox="1"/>
          <p:nvPr/>
        </p:nvSpPr>
        <p:spPr>
          <a:xfrm>
            <a:off x="8675175" y="48354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49"/>
          <p:cNvGraphicFramePr/>
          <p:nvPr/>
        </p:nvGraphicFramePr>
        <p:xfrm>
          <a:off x="80000" y="15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1158675"/>
                <a:gridCol w="2864525"/>
                <a:gridCol w="2317625"/>
                <a:gridCol w="2356675"/>
              </a:tblGrid>
              <a:tr h="38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Comparison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Wrike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Asana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Teamwork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4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Reviews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Customers feel that its interface is intuitive.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One of the biggest mentioned benefits is the ability to update in real time, which allows for easy and enjoyable collaboration between teams.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ustomers are positive about the ease in which they can keep team members informed and up to date with project information.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Some customers are unsure about the interface.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Teamwork is a great project management tool for teams that need an easy-to-use solution.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user interface is quite intuitive and straightforward. 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84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more than</a:t>
                      </a: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400 </a:t>
                      </a: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app integrations</a:t>
                      </a:r>
                      <a:r>
                        <a:rPr lang="en-GB" sz="1600"/>
                        <a:t>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more than </a:t>
                      </a:r>
                      <a:r>
                        <a:rPr lang="en-GB">
                          <a:highlight>
                            <a:schemeClr val="accent6"/>
                          </a:highlight>
                        </a:rPr>
                        <a:t>200</a:t>
                      </a:r>
                      <a:r>
                        <a:rPr lang="en-GB"/>
                        <a:t> app integrations.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with over 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50"/>
          <p:cNvGraphicFramePr/>
          <p:nvPr/>
        </p:nvGraphicFramePr>
        <p:xfrm>
          <a:off x="223250" y="735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{035C22BD-D2FC-4866-9FB0-976BC60B188C}</a:tableStyleId>
              </a:tblPr>
              <a:tblGrid>
                <a:gridCol w="1192000"/>
                <a:gridCol w="2944300"/>
                <a:gridCol w="2269575"/>
                <a:gridCol w="2291625"/>
              </a:tblGrid>
              <a:tr h="37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Comparison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Wrike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Asana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Teamwork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164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Support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offers an exceptional level of support, with award-winning</a:t>
                      </a: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assistance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that scales with your business.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Help is available 24/7 with upgradeable</a:t>
                      </a: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support packages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there is no phone support or live chat available, which makes it challenging to get fast answers.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Email or Live chat support.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64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Head Office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 Jose, California.</a:t>
                      </a:r>
                      <a:endParaRPr sz="19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 Francisco, California , US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Cork, Ireland.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ctrTitle"/>
          </p:nvPr>
        </p:nvSpPr>
        <p:spPr>
          <a:xfrm>
            <a:off x="249600" y="0"/>
            <a:ext cx="8520600" cy="11322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PM tool for our project</a:t>
            </a:r>
            <a:endParaRPr b="1" sz="4000">
              <a:solidFill>
                <a:srgbClr val="93C47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249600" y="1281750"/>
            <a:ext cx="8520600" cy="3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After comparing all these tool we came to our reasoning, why &amp; what tool should we use for our project.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chose teamwork.com for our project </a:t>
            </a:r>
            <a:r>
              <a:rPr lang="en-GB" sz="1400">
                <a:solidFill>
                  <a:schemeClr val="dk1"/>
                </a:solidFill>
              </a:rPr>
              <a:t>management</a:t>
            </a:r>
            <a:r>
              <a:rPr lang="en-GB" sz="1400">
                <a:solidFill>
                  <a:schemeClr val="dk1"/>
                </a:solidFill>
              </a:rPr>
              <a:t> tools. We are a group of 5 member and we want to have a tool which have everything included. The free trial offers upto 2 projects and 5 people with unlimited time limit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Here’s few key reasons why we chose this tool:</a:t>
            </a:r>
            <a:endParaRPr sz="14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Complete Collaboration Suite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User-Friendly Interface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Efficient Task Management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Versatile Project Views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4334975" y="2746850"/>
            <a:ext cx="4706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Seamless Integrations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Customizable Workflows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Reliable Support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</a:pPr>
            <a:r>
              <a:rPr lang="en-GB" sz="2000">
                <a:solidFill>
                  <a:schemeClr val="dk1"/>
                </a:solidFill>
              </a:rPr>
              <a:t>Automation</a:t>
            </a:r>
            <a:endParaRPr sz="2000"/>
          </a:p>
        </p:txBody>
      </p:sp>
      <p:sp>
        <p:nvSpPr>
          <p:cNvPr id="337" name="Google Shape;337;p51"/>
          <p:cNvSpPr txBox="1"/>
          <p:nvPr/>
        </p:nvSpPr>
        <p:spPr>
          <a:xfrm>
            <a:off x="8776050" y="4881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390650"/>
            <a:ext cx="85206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Project Management Tools</a:t>
            </a:r>
            <a:endParaRPr b="1" sz="4000"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494000" y="1849050"/>
            <a:ext cx="4701600" cy="25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project management tool is software that helps</a:t>
            </a:r>
            <a:r>
              <a:rPr lang="en-GB" sz="2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project managers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teams</a:t>
            </a:r>
            <a:r>
              <a:rPr lang="en-GB" sz="2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2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centralized  </a:t>
            </a:r>
            <a:r>
              <a:rPr lang="en-GB" sz="2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planning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organize and manage their projects.</a:t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7">
            <a:alphaModFix/>
          </a:blip>
          <a:srcRect b="0" l="4730" r="-4729" t="0"/>
          <a:stretch/>
        </p:blipFill>
        <p:spPr>
          <a:xfrm>
            <a:off x="5325800" y="1640700"/>
            <a:ext cx="3730898" cy="27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869900" y="44646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3499" l="0" r="0" t="-3500"/>
          <a:stretch/>
        </p:blipFill>
        <p:spPr>
          <a:xfrm>
            <a:off x="0" y="245550"/>
            <a:ext cx="9143999" cy="43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/>
        </p:nvSpPr>
        <p:spPr>
          <a:xfrm>
            <a:off x="0" y="0"/>
            <a:ext cx="5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view: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/>
        </p:nvSpPr>
        <p:spPr>
          <a:xfrm>
            <a:off x="0" y="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Our Gantt Chart</a:t>
            </a:r>
            <a:endParaRPr sz="1800"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350"/>
            <a:ext cx="9143999" cy="46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3"/>
          <p:cNvSpPr txBox="1"/>
          <p:nvPr/>
        </p:nvSpPr>
        <p:spPr>
          <a:xfrm>
            <a:off x="8675175" y="47433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39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ctrTitle"/>
          </p:nvPr>
        </p:nvSpPr>
        <p:spPr>
          <a:xfrm>
            <a:off x="1544550" y="2018400"/>
            <a:ext cx="6054900" cy="11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Thank You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1062750" y="151575"/>
            <a:ext cx="7018500" cy="69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rPr b="1" lang="en-GB" sz="2640"/>
              <a:t>Key features of project management tools</a:t>
            </a:r>
            <a:endParaRPr sz="4680"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55800" y="1302150"/>
            <a:ext cx="8776500" cy="3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528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8"/>
              <a:buChar char="●"/>
            </a:pPr>
            <a:r>
              <a:rPr b="1"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planning:</a:t>
            </a:r>
            <a:r>
              <a:rPr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PM tools allow teams to create project plans and timelines, helping to define the scope of the project and identify the tasks and resources needed to complete it.</a:t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28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8"/>
              <a:buChar char="●"/>
            </a:pPr>
            <a:r>
              <a:rPr b="1"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Collaboration:</a:t>
            </a:r>
            <a:r>
              <a:rPr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These tools offer various ways for teams to work together and share information, such as team calendars, chat, and file sharing. </a:t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28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8"/>
              <a:buChar char="●"/>
            </a:pPr>
            <a:r>
              <a:rPr b="1"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Reporting:</a:t>
            </a:r>
            <a:r>
              <a:rPr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Helps teams track the progress of their projects and identify potential issues in real-time. By providing regular updates and reports, teams stay informed</a:t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28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8"/>
              <a:buChar char="●"/>
            </a:pPr>
            <a:r>
              <a:rPr lang="en-GB" sz="183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the status of their projects and take action to keep them on track.</a:t>
            </a:r>
            <a:endParaRPr sz="18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63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37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910"/>
          </a:p>
        </p:txBody>
      </p:sp>
      <p:sp>
        <p:nvSpPr>
          <p:cNvPr id="83" name="Google Shape;83;p17"/>
          <p:cNvSpPr txBox="1"/>
          <p:nvPr/>
        </p:nvSpPr>
        <p:spPr>
          <a:xfrm>
            <a:off x="8748525" y="4853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32400" y="768150"/>
            <a:ext cx="86733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tracking: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Enables teams to track the time they spend on tasks, which helps them identify areas where the project may be behind schedule.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Documenting: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provide a central location for storing and accessing all project-related documents, allowing teams to share and access critical project information easily.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tracking: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Allows teams to track their project budget and expenses, ensuring that they stay on track and avoid overspending.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7869900" y="44646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ctrTitle"/>
          </p:nvPr>
        </p:nvSpPr>
        <p:spPr>
          <a:xfrm>
            <a:off x="1876500" y="262775"/>
            <a:ext cx="5391000" cy="779100"/>
          </a:xfrm>
          <a:prstGeom prst="rect">
            <a:avLst/>
          </a:prstGeom>
          <a:solidFill>
            <a:srgbClr val="C9DAF8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10 popular PM tools</a:t>
            </a:r>
            <a:endParaRPr sz="3800"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11700" y="1497475"/>
            <a:ext cx="8520600" cy="3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50" y="1675825"/>
            <a:ext cx="1444475" cy="8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525" y="1752025"/>
            <a:ext cx="1680775" cy="7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300" y="1752025"/>
            <a:ext cx="1444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275" y="1752025"/>
            <a:ext cx="1571700" cy="64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6525" y="4047863"/>
            <a:ext cx="1926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250" y="3112225"/>
            <a:ext cx="1285875" cy="5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1300" y="3052575"/>
            <a:ext cx="1444475" cy="6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50" y="3034150"/>
            <a:ext cx="18555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7725" y="3971013"/>
            <a:ext cx="15716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21450" y="2840273"/>
            <a:ext cx="1285875" cy="6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7869900" y="4464600"/>
            <a:ext cx="9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1.Wrike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Collaborative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Organization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User Friendly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User Interface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Navigation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2.Asana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Free version includes most features, including automations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Integrations with Zoom, GitHub andmore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Project status reports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572000" y="97275"/>
            <a:ext cx="4597200" cy="5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3. </a:t>
            </a:r>
            <a:r>
              <a:rPr lang="en-GB" sz="1700">
                <a:solidFill>
                  <a:schemeClr val="dk1"/>
                </a:solidFill>
              </a:rPr>
              <a:t>Monday.com:</a:t>
            </a:r>
            <a:endParaRPr sz="17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Intuitive and visual project management platform.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Facilitates team collaboration and task tracking.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Customizable workflows and automation features.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Integrates with various third-party apps.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4. </a:t>
            </a:r>
            <a:r>
              <a:rPr lang="en-GB" sz="1700">
                <a:solidFill>
                  <a:schemeClr val="dk1"/>
                </a:solidFill>
              </a:rPr>
              <a:t>Smartsheet:</a:t>
            </a:r>
            <a:endParaRPr sz="17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Cloud-based project management and collaboration tool.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Offers spreadsheet-like interface with Gantt chart capabilities.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Enables resource management, budget tracking, and reporting.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Integrates with popular business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applications.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8849375" y="48629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43475" y="55875"/>
            <a:ext cx="45285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5. Jira: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Leading software development and issue tracking tool.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Designed for agile project management and software teams.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Allows for sprint planning, bug tracking, and release management.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Extensive customization options with plugins and extensions.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6. Basecamp: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Simple and user-friendly project collaboration software.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Features task lists, file sharing, and real-time messaging.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Streamlined interface for easy team communication.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Ideal for small to medium-sized projects.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571975" y="86925"/>
            <a:ext cx="4597500" cy="5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7. Zoho Projects: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Comprehensive project management suite by Zoho.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Offers task scheduling, time tracking, and document management.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Collaboration tools include chat, forums, and notifications.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Integration with Zoho's other productivity applications.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8.Teamwork: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Allows task assignment, time tracking, and resource planning.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Includes document sharing, Gantt charts, and milestones.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chemeClr val="dk1"/>
                </a:solidFill>
              </a:rPr>
              <a:t>Integrates with popular tools like Dropbox, Google Drive, etc.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9124450" y="38635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8867725" y="48537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